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7" r:id="rId17"/>
    <p:sldId id="276" r:id="rId18"/>
    <p:sldId id="271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4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05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34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31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1547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27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38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6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16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7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2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0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5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94FCB-089A-46B3-9232-4F26A0CE496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DC6388-FD30-4CEF-A728-DDBC89721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4B8876-5A4D-430A-B8EE-B90782B00C83}"/>
              </a:ext>
            </a:extLst>
          </p:cNvPr>
          <p:cNvSpPr txBox="1"/>
          <p:nvPr/>
        </p:nvSpPr>
        <p:spPr>
          <a:xfrm>
            <a:off x="1523498" y="2747645"/>
            <a:ext cx="9145003" cy="100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27405" marR="1402080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3000" b="1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СВЕЖЕМ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(НАТИВНОМ)</a:t>
            </a:r>
            <a:r>
              <a:rPr lang="ru-RU" sz="3000" b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ОБЛИКУ</a:t>
            </a:r>
            <a:endParaRPr lang="en-US" sz="3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64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5BDED3-1CFE-4A61-B3B5-D7DF650FD76C}"/>
              </a:ext>
            </a:extLst>
          </p:cNvPr>
          <p:cNvSpPr txBox="1"/>
          <p:nvPr/>
        </p:nvSpPr>
        <p:spPr>
          <a:xfrm>
            <a:off x="180474" y="914658"/>
            <a:ext cx="11442031" cy="5832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3155" marR="772160" indent="-285750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Код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посматрања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течности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(ексудати,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урин)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понекад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претходно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додатно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припремити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препарат.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Ако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течности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садрже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много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онда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их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разредити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физиолошким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раствором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Ако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пак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садрже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премало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урадити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кратко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центрифугирање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(10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min</a:t>
            </a:r>
            <a:r>
              <a:rPr lang="en-US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500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1000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обртаја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минути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скопом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материјал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сталожио.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772160" indent="-285750">
              <a:lnSpc>
                <a:spcPct val="99000"/>
              </a:lnSpc>
              <a:spcBef>
                <a:spcPts val="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5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случају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комадићи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тврди,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раздвајање</a:t>
            </a:r>
            <a:r>
              <a:rPr lang="ru-RU" sz="1800" spc="5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урадити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хемијским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путем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церацијским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растворима</a:t>
            </a:r>
            <a:r>
              <a:rPr lang="ru-RU" sz="1800" spc="5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чиме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оне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убијају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томе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коли-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чине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мацерацијског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буду</a:t>
            </a:r>
            <a:r>
              <a:rPr lang="ru-RU" sz="1800" spc="-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исте.</a:t>
            </a:r>
            <a:endParaRPr lang="en-US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2160" indent="-285750">
              <a:lnSpc>
                <a:spcPct val="99000"/>
              </a:lnSpc>
              <a:spcBef>
                <a:spcPts val="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Мацерацијски</a:t>
            </a:r>
            <a:r>
              <a:rPr lang="ru-RU" sz="1800" b="1" spc="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раствори: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513205" marR="0">
              <a:lnSpc>
                <a:spcPct val="94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spc="3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20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i="1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Ранви</a:t>
            </a:r>
            <a:r>
              <a:rPr lang="ru-RU" sz="1800" i="1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</a:t>
            </a:r>
            <a:r>
              <a:rPr lang="ru-RU" sz="1800" i="1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еров</a:t>
            </a:r>
            <a:r>
              <a:rPr lang="ru-RU" sz="1800" i="1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Ranvier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алкохол</a:t>
            </a:r>
            <a:r>
              <a:rPr lang="ru-RU" sz="1800" i="1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(32,4%,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33%)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90%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алкохол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: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вода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7418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(1:2),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24</a:t>
            </a:r>
            <a:r>
              <a:rPr lang="ru-RU" sz="1800" spc="-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741805" marR="774700" indent="-228600">
              <a:lnSpc>
                <a:spcPct val="97000"/>
              </a:lnSpc>
              <a:spcBef>
                <a:spcPts val="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100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30-40%</a:t>
            </a:r>
            <a:r>
              <a:rPr lang="ru-RU" sz="1800" i="1" spc="8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NaOH</a:t>
            </a:r>
            <a:r>
              <a:rPr lang="en-US" sz="1800" i="1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KOH</a:t>
            </a:r>
            <a:r>
              <a:rPr lang="ru-RU" sz="1800" i="1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делују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брзо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(15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min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),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мацерације</a:t>
            </a:r>
            <a:r>
              <a:rPr lang="ru-RU" sz="1800" spc="8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неутралише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50%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сирћетном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киселином,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испира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водом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лицерину,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513205" marR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85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0,01-0,2%</a:t>
            </a:r>
            <a:r>
              <a:rPr lang="ru-RU" sz="1800" i="1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хромна</a:t>
            </a:r>
            <a:r>
              <a:rPr lang="ru-RU" sz="1800" i="1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киселина</a:t>
            </a:r>
            <a:r>
              <a:rPr lang="ru-RU" sz="1800" i="1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0,1%</a:t>
            </a:r>
            <a:r>
              <a:rPr lang="ru-RU" sz="1800" i="1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хромне</a:t>
            </a:r>
            <a:r>
              <a:rPr lang="ru-RU" sz="1800" i="1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соли</a:t>
            </a:r>
            <a:r>
              <a:rPr lang="ru-RU" sz="1800" i="1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</a:t>
            </a:r>
            <a:r>
              <a:rPr lang="en-US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</a:t>
            </a:r>
            <a:r>
              <a:rPr lang="en-US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бихромат)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7418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нервне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глија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24-48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513205" marR="1149350">
              <a:lnSpc>
                <a:spcPct val="94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10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0,2%</a:t>
            </a:r>
            <a:r>
              <a:rPr lang="ru-RU" sz="1800" i="1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осмијум</a:t>
            </a:r>
            <a:r>
              <a:rPr lang="ru-RU" sz="1800" i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тетроксид</a:t>
            </a:r>
            <a:r>
              <a:rPr lang="ru-RU" sz="1800" i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нервна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влакна,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мацерација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24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50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1800" spc="4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пепсина,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513205" marR="1149350">
              <a:lnSpc>
                <a:spcPct val="94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–</a:t>
            </a:r>
            <a:r>
              <a:rPr lang="ru-RU" sz="1800" spc="50" dirty="0"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1800" spc="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трипсина.</a:t>
            </a:r>
            <a:endParaRPr lang="en-US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513205" marR="1149350">
              <a:lnSpc>
                <a:spcPct val="94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ts val="51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Трајни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направи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нативног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тако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предметном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стаклу,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обоји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покрије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покровном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плочицом.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772160" indent="456565">
              <a:lnSpc>
                <a:spcPct val="99000"/>
              </a:lnSpc>
              <a:spcBef>
                <a:spcPts val="25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611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67E1-3950-45B0-8B66-8A25528F3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spc="8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</a:t>
            </a:r>
            <a:r>
              <a:rPr lang="ru-RU" sz="3000" spc="8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3000" spc="20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8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endParaRPr lang="en-US" sz="3000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227F6-9211-4056-A4BB-BDBADA26F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7405" marR="772795" indent="456565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представља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живом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стању.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Постоје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врсте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овог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бојења: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интравитално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(бојење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телу,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vivo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супра-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(изван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тела,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vitro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изолованих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ћелија).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27405" marR="772795" indent="0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ts val="62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772795" indent="456565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различитим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биолошким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истраживањима,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испитивање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пропустљивости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ћелијске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мембране,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процеса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фагоцитозе,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актив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митохондрија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лизозома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живим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ћелијама,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стања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минерализованих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(костију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зуба,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коришћење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ализарин),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популационим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дистри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буциони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студијама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појединих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класа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протозоа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пример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бентосних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форамини-фера).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Неке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ових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трасирање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путева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током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морфогенезе,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чему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остају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после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примања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985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0D3771-9C2D-4DED-BD83-33402462A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клиничкој</a:t>
            </a:r>
            <a:r>
              <a:rPr lang="ru-RU" sz="18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пракси,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пример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офталмологији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детектовање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запаљенских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других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промена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спољашње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површине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(најчешће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коришћене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натријум-флуоресцеин,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лизамин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зелено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бенгалско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розе),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хематологији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ретикулоцита,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епидемиолошким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анализама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детекцију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паразитских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протозо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(нпр.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трипанозома)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(брза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метода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метилен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плавим)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3002BFC-CA1C-410E-838D-3004EC6633D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48" y="3153568"/>
            <a:ext cx="3525252" cy="180214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17E227-DC34-4892-9953-E3AB7F6E68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768" y="3153569"/>
            <a:ext cx="3380872" cy="1803441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5E11E1-ED4C-43DB-85F2-F567F881705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74" y="3116179"/>
            <a:ext cx="3380873" cy="1840831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6C5A6E-1EFC-4AF1-94E5-C7B4A97B7127}"/>
              </a:ext>
            </a:extLst>
          </p:cNvPr>
          <p:cNvSpPr txBox="1"/>
          <p:nvPr/>
        </p:nvSpPr>
        <p:spPr>
          <a:xfrm>
            <a:off x="1509963" y="5070153"/>
            <a:ext cx="8849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бојење: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а)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корнее,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б)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ретикулоцита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трипанозома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крви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87E8F4-DAE5-4875-BFEC-3CE6C8E120B1}"/>
              </a:ext>
            </a:extLst>
          </p:cNvPr>
          <p:cNvSpPr txBox="1"/>
          <p:nvPr/>
        </p:nvSpPr>
        <p:spPr>
          <a:xfrm>
            <a:off x="132348" y="2772204"/>
            <a:ext cx="478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а)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BEDAC6-F766-4BFB-A103-670F5B3C070D}"/>
              </a:ext>
            </a:extLst>
          </p:cNvPr>
          <p:cNvSpPr txBox="1"/>
          <p:nvPr/>
        </p:nvSpPr>
        <p:spPr>
          <a:xfrm>
            <a:off x="4010527" y="2782669"/>
            <a:ext cx="478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б)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9006E6-1F2B-4313-8D41-A24615DF0107}"/>
              </a:ext>
            </a:extLst>
          </p:cNvPr>
          <p:cNvSpPr txBox="1"/>
          <p:nvPr/>
        </p:nvSpPr>
        <p:spPr>
          <a:xfrm>
            <a:off x="8280733" y="2633704"/>
            <a:ext cx="478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pc="-25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86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F90A64-25F5-45FD-9676-D9CC3686BCF4}"/>
              </a:ext>
            </a:extLst>
          </p:cNvPr>
          <p:cNvSpPr txBox="1"/>
          <p:nvPr/>
        </p:nvSpPr>
        <p:spPr>
          <a:xfrm>
            <a:off x="324854" y="312821"/>
            <a:ext cx="882516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3155" marR="77216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примењују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интравенозно,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интраперитонеално,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интра-мускуларно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субкутано.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 marL="1113155" marR="77216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апликације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боје,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неким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експериментима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следи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жртвовање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организма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фагоци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тозом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унеле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боју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себе,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разлику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других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случајева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кад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нема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жртвовања,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пример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код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vivo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премалигних</a:t>
            </a:r>
            <a:r>
              <a:rPr lang="ru-RU" sz="1800" spc="-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промена.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77216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r-Cyrl-RS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италне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често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базне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негативно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наелектрисане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компоненте)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6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више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мање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токсичне,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примењују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веома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разблаженим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растворима.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 marL="1113155" marR="77216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живим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ћелијама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бично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обоји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цитоплазма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грануле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њој,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нук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леуси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остају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необојени.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Ако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међутим,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дође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њиховог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бојења,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указује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оштећење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ћелије.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виталним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бојама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(нпр.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метилен-плавим)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одређивање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односа</a:t>
            </a:r>
            <a:r>
              <a:rPr lang="ru-RU" sz="1800" spc="7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између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живих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мртвих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ћелијској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популацији,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пошто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живе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имају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ензим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хидрогена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зу,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редукује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ушла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врши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њено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обезбојавање.</a:t>
            </a:r>
          </a:p>
          <a:p>
            <a:pPr marL="1113155" marR="77216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Стога,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појава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ћелији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указује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њену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смрт,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осим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код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оне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боју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уноси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фагоцитозом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26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ACBF-AEC8-4EA6-B581-A28D7FDEA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                     </a:t>
            </a:r>
            <a:b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30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501F9-3AB4-4806-9D6B-36A7994CC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9729982" cy="3880773"/>
          </a:xfrm>
        </p:spPr>
        <p:txBody>
          <a:bodyPr>
            <a:normAutofit fontScale="92500"/>
          </a:bodyPr>
          <a:lstStyle/>
          <a:p>
            <a:pPr marL="827405">
              <a:spcBef>
                <a:spcPts val="0"/>
              </a:spcBef>
            </a:pPr>
            <a:r>
              <a:rPr lang="en-US" sz="2000" spc="7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Метилен-плаво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нервних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влакана,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интравенозна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апликација,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11835" marR="772795" indent="0">
              <a:lnSpc>
                <a:spcPct val="97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животиња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жртвује,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(у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амонијум-молибдату),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калупи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дебљине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90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суправитално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45"/>
              </a:spcBef>
              <a:spcAft>
                <a:spcPts val="0"/>
              </a:spcAft>
            </a:pPr>
            <a:r>
              <a:rPr lang="en-US" sz="2000" spc="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Толуидин-плаво</a:t>
            </a:r>
            <a:r>
              <a:rPr lang="ru-RU" sz="20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тонин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ткивних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култура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5"/>
              </a:spcBef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Брилијант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крезил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плаво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крезил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виолет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суправитално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крвних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11835" marR="0" indent="0"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ретикулоцита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крвним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размазима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en-US" sz="2000" spc="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b="1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Нилско</a:t>
            </a:r>
            <a:r>
              <a:rPr lang="ru-RU" sz="20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плаво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водених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животиња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додати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11835" marR="0" indent="0"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акваријума)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ембриологији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en-US" sz="2000" spc="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 </a:t>
            </a:r>
            <a:r>
              <a:rPr lang="ru-RU" sz="2000" b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Неутрално</a:t>
            </a:r>
            <a:r>
              <a:rPr lang="ru-RU" sz="20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црвено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водених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животиња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додати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акваријума)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културе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токсична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боја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en-US" sz="2000" spc="2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Јанусово</a:t>
            </a:r>
            <a:r>
              <a:rPr lang="ru-RU" sz="2000" b="1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зелено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суправитално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митохондрија,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врло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токсична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боја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62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B6493-CE07-445C-A4DF-0BF5EC2EF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27405">
              <a:spcBef>
                <a:spcPts val="0"/>
              </a:spcBef>
            </a:pPr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Метилен-плаво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2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нервних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влакана,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интравенозна</a:t>
            </a:r>
            <a:r>
              <a:rPr lang="ru-RU" sz="2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апликација,животиња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жртвује,</a:t>
            </a:r>
            <a:r>
              <a:rPr lang="ru-RU" sz="2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(у</a:t>
            </a:r>
            <a:r>
              <a:rPr lang="ru-RU" sz="2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амонијум-молибдату),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калупи</a:t>
            </a:r>
            <a:r>
              <a:rPr lang="ru-RU" sz="2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парафин,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дебљине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90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;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суправитално</a:t>
            </a:r>
            <a:r>
              <a:rPr lang="ru-RU" sz="22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br>
              <a:rPr lang="sr-Latn-RS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D8EEB1-CD90-4FFE-9F26-2714D8F7B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05" y="2242655"/>
            <a:ext cx="7709896" cy="400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19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65147-E794-4DCC-865F-F0CEEC57C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Толуидин-плаво</a:t>
            </a:r>
            <a:r>
              <a:rPr lang="ru-RU" sz="25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5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тонин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5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5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25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5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ткивних</a:t>
            </a:r>
            <a:r>
              <a:rPr lang="ru-RU" sz="25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култура</a:t>
            </a:r>
            <a:endParaRPr lang="en-US" sz="25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C8A6D1-2FE9-4642-BE74-90D3EA5B13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19" y="1824268"/>
            <a:ext cx="8122823" cy="5033732"/>
          </a:xfrm>
        </p:spPr>
      </p:pic>
    </p:spTree>
    <p:extLst>
      <p:ext uri="{BB962C8B-B14F-4D97-AF65-F5344CB8AC3E}">
        <p14:creationId xmlns:p14="http://schemas.microsoft.com/office/powerpoint/2010/main" val="2574960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11F9-AFDB-4E41-96D8-B03AE320C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827405" marR="0">
              <a:spcBef>
                <a:spcPts val="5"/>
              </a:spcBef>
              <a:spcAft>
                <a:spcPts val="0"/>
              </a:spcAft>
            </a:pPr>
            <a:r>
              <a:rPr lang="en-US" sz="3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Брилијант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крезил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плаво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крезил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виолет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суправитално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25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крвних</a:t>
            </a:r>
            <a:r>
              <a:rPr lang="sr-Latn-RS" sz="25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плочица</a:t>
            </a:r>
            <a:r>
              <a:rPr lang="ru-RU" sz="25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5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ретикулоцита</a:t>
            </a:r>
            <a:r>
              <a:rPr lang="ru-RU" sz="25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5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крвним</a:t>
            </a:r>
            <a:r>
              <a:rPr lang="ru-RU" sz="25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размазима</a:t>
            </a:r>
            <a:endParaRPr lang="en-US" sz="25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410385-5AF6-4A20-AF8F-578772F1C0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58" y="2367879"/>
            <a:ext cx="8957834" cy="3880521"/>
          </a:xfrm>
        </p:spPr>
      </p:pic>
    </p:spTree>
    <p:extLst>
      <p:ext uri="{BB962C8B-B14F-4D97-AF65-F5344CB8AC3E}">
        <p14:creationId xmlns:p14="http://schemas.microsoft.com/office/powerpoint/2010/main" val="3058827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7473C-EFD1-47C1-A9AB-98A421EDC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3874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30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endParaRPr lang="en-US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381934-8F19-4744-B750-74943549CF36}"/>
              </a:ext>
            </a:extLst>
          </p:cNvPr>
          <p:cNvSpPr txBox="1"/>
          <p:nvPr/>
        </p:nvSpPr>
        <p:spPr>
          <a:xfrm>
            <a:off x="677334" y="1804736"/>
            <a:ext cx="885167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3155" marR="0" indent="-285750"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Колоидне</a:t>
            </a:r>
            <a:r>
              <a:rPr lang="ru-RU" sz="1800" b="1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трипанско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плаво,</a:t>
            </a:r>
            <a:r>
              <a:rPr lang="ru-RU" sz="1800" b="1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кармина,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туш</a:t>
            </a:r>
            <a:r>
              <a:rPr lang="ru-RU" sz="1800" b="1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функционалне</a:t>
            </a:r>
            <a:r>
              <a:rPr lang="en-US" spc="25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тестове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ретикуларних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других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(ћелије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фагоцитирају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боју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концентришу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цитоплазми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резидуалним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телима),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погодне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лимфних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жлезда,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слезине,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јетре,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коштане</a:t>
            </a:r>
            <a:r>
              <a:rPr lang="ru-RU" sz="1800" spc="-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сржи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spc="35" dirty="0">
                <a:effectLst/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Судан</a:t>
            </a:r>
            <a:r>
              <a:rPr lang="ru-RU" sz="1800" b="1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III</a:t>
            </a:r>
            <a:r>
              <a:rPr lang="en-US" sz="1800" b="1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витално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бојење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липида</a:t>
            </a:r>
            <a:endParaRPr lang="en-US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Акридин</a:t>
            </a:r>
            <a:r>
              <a:rPr lang="ru-RU" sz="1800" b="1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оранж</a:t>
            </a:r>
            <a:r>
              <a:rPr lang="ru-RU" sz="1800" b="1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флуоресцентна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боја,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показивање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једра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цитоплазме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Посматрање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виталних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(нативних)</a:t>
            </a:r>
            <a:r>
              <a:rPr lang="ru-RU" sz="1800" spc="4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spc="4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4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ради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3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желатину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помешаном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en-US" spc="-5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раствором.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r>
              <a:rPr lang="en-US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трајних</a:t>
            </a:r>
            <a:r>
              <a:rPr lang="en-US" b="1" spc="-5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r>
              <a:rPr lang="ru-RU" sz="1800" b="1" spc="-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en-US" sz="1800" b="1" spc="-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фиксација,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дехидратација,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калупљење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парафину,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контрастирање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бојом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једро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nuclear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fast</a:t>
            </a:r>
            <a:r>
              <a:rPr lang="en-US" sz="1800" spc="-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red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600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1145D-352B-4869-A546-F71AC2AA8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трајних</a:t>
            </a:r>
            <a:r>
              <a:rPr lang="en-US" sz="2800" b="1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r>
              <a:rPr lang="ru-RU" sz="2800" b="1" spc="-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en-US" sz="2800" b="1" spc="-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фиксација,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дехидратација,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калупљење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парафину,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контрастирање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бојом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једро</a:t>
            </a:r>
            <a:r>
              <a:rPr lang="ru-RU" sz="2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nuclear</a:t>
            </a:r>
            <a:r>
              <a:rPr lang="en-US" sz="2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fast</a:t>
            </a:r>
            <a:r>
              <a:rPr lang="en-US" sz="28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red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).</a:t>
            </a:r>
            <a:br>
              <a:rPr lang="en-US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F43F0-4F9A-44E7-BACD-DBCAC5B98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458" y="2153653"/>
            <a:ext cx="3301416" cy="38741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54CE54-5829-4D0B-82CB-DDCC5A241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09240" y="2153652"/>
            <a:ext cx="3301417" cy="38741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42CBCB-4F05-45B8-AFDE-90D9D6D6AC96}"/>
              </a:ext>
            </a:extLst>
          </p:cNvPr>
          <p:cNvSpPr txBox="1"/>
          <p:nvPr/>
        </p:nvSpPr>
        <p:spPr>
          <a:xfrm>
            <a:off x="4680284" y="3429001"/>
            <a:ext cx="9865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nuclear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fast</a:t>
            </a:r>
            <a:r>
              <a:rPr lang="en-US" sz="18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89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F3BC68-B982-43E2-8605-66452CE6CEB0}"/>
              </a:ext>
            </a:extLst>
          </p:cNvPr>
          <p:cNvSpPr txBox="1"/>
          <p:nvPr/>
        </p:nvSpPr>
        <p:spPr>
          <a:xfrm>
            <a:off x="842210" y="625642"/>
            <a:ext cx="10864515" cy="5119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27405" marR="771525" indent="456565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Најстарији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најједноставнији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облик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посматрања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објеката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микроскопом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без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фиксације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бојења.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Предност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методе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могу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посматрати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</a:t>
            </a:r>
            <a:r>
              <a:rPr lang="ru-RU" sz="3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оћелијски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организм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и,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као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пример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протозое.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Међутим,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њен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едостатак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нема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довољно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контраста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између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посматраних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структура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објекта.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Поред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тога,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репарати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нису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трајни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мада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трајање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живота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3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њима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продужити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одавање</a:t>
            </a:r>
            <a:r>
              <a:rPr lang="ru-RU" sz="3000" spc="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одређених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(лимф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3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серум</a:t>
            </a:r>
            <a:r>
              <a:rPr lang="ru-RU" sz="3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3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амнионск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течности,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али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различитих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врста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вештачких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раствора).</a:t>
            </a:r>
            <a:endParaRPr lang="en-US" sz="3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285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65F55-DD58-44F7-AB40-EDAE390E1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642"/>
            <a:ext cx="10515600" cy="6400800"/>
          </a:xfrm>
        </p:spPr>
        <p:txBody>
          <a:bodyPr>
            <a:normAutofit/>
          </a:bodyPr>
          <a:lstStyle/>
          <a:p>
            <a:pPr marL="1284605" marR="0">
              <a:lnSpc>
                <a:spcPct val="100000"/>
              </a:lnSpc>
              <a:spcBef>
                <a:spcPts val="175"/>
              </a:spcBef>
              <a:spcAft>
                <a:spcPts val="0"/>
              </a:spcAft>
              <a:tabLst>
                <a:tab pos="2157095" algn="l"/>
              </a:tabLst>
            </a:pP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КОРИШЋЕНИ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ВЕШТАЧКИ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</a:t>
            </a:r>
            <a:r>
              <a:rPr lang="ru-RU" sz="3000" b="1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РЕЦЕПТИ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ЊИХОВО</a:t>
            </a:r>
            <a:r>
              <a:rPr lang="ru-RU" sz="3000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3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br>
              <a:rPr lang="en-US" sz="33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33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•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</a:t>
            </a:r>
            <a:r>
              <a:rPr lang="ru-RU" sz="2000" b="1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2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соли</a:t>
            </a:r>
            <a:r>
              <a:rPr lang="ru-RU" sz="2000" b="1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b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0,9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b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100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b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Сличан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крвном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серуму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</a:t>
            </a:r>
            <a:r>
              <a:rPr lang="en-US" sz="2000" spc="5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саставу</a:t>
            </a:r>
            <a:r>
              <a:rPr lang="en-US" sz="2000" spc="5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соли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осмотском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притиску;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експериментима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изолованим</a:t>
            </a:r>
            <a:r>
              <a:rPr lang="en-US" sz="2000" spc="3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органима,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клиничк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oj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пракси</a:t>
            </a:r>
            <a:r>
              <a:rPr lang="en-US" sz="20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случај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u 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дехидратације</a:t>
            </a:r>
            <a:r>
              <a:rPr lang="en-US" sz="20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en-US" sz="2000" spc="-4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губитка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крви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1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F60A1-1391-48E9-96F8-4A3D3DC03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КОРИШЋЕНИ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ВЕШТАЧКИ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</a:t>
            </a:r>
            <a:r>
              <a:rPr lang="ru-RU" sz="3000" b="1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РЕЦЕПТИ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ЊИХОВО</a:t>
            </a:r>
            <a:r>
              <a:rPr lang="ru-RU" sz="3000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endParaRPr lang="en-US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E38326-5A73-4976-9EF2-6894C0E29BD8}"/>
              </a:ext>
            </a:extLst>
          </p:cNvPr>
          <p:cNvSpPr txBox="1"/>
          <p:nvPr/>
        </p:nvSpPr>
        <p:spPr>
          <a:xfrm>
            <a:off x="553347" y="2622884"/>
            <a:ext cx="8386116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•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Рингеров</a:t>
            </a:r>
            <a:r>
              <a:rPr lang="ru-RU" sz="2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Ringer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b="1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b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0,85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KCl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0,025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NaHCO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</a:t>
            </a:r>
            <a:r>
              <a:rPr lang="en-US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0,020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Овај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одржава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дуго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времена;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(ради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стерилизације),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јер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загревање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изнад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50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штетно;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враћање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запремине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крви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CaCl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0,030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100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sr-Latn-R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циркулацији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код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жртви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повреда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кспериментима</a:t>
            </a:r>
            <a:b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93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433FE-02FD-441F-BE2F-3DBC87A6C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КОРИШЋЕНИ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ВЕШТАЧКИ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</a:t>
            </a:r>
            <a:r>
              <a:rPr lang="ru-RU" sz="3000" b="1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РЕЦЕПТИ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ЊИХОВО</a:t>
            </a:r>
            <a:r>
              <a:rPr lang="ru-RU" sz="3000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endParaRPr lang="en-US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8B7099-10B3-4C13-8BC3-F88BAFAC0996}"/>
              </a:ext>
            </a:extLst>
          </p:cNvPr>
          <p:cNvSpPr txBox="1"/>
          <p:nvPr/>
        </p:nvSpPr>
        <p:spPr>
          <a:xfrm>
            <a:off x="-478256" y="1690688"/>
            <a:ext cx="12305297" cy="4970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•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Локов</a:t>
            </a:r>
            <a:r>
              <a:rPr lang="ru-RU" sz="2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Locke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</a:p>
          <a:p>
            <a:pPr marL="1054735" marR="0">
              <a:spcBef>
                <a:spcPts val="0"/>
              </a:spcBef>
              <a:spcAft>
                <a:spcPts val="0"/>
              </a:spcAft>
            </a:pPr>
            <a:endParaRPr lang="ru-RU" sz="2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340485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0,85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9%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20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sr-Cyrl-R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340485" indent="-285750">
              <a:buFontTx/>
              <a:buChar char="-"/>
            </a:pP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KCl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0,042</a:t>
            </a:r>
            <a:r>
              <a:rPr lang="en-US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1%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KCl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8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indent="-285750"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NaHCO3-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</a:t>
            </a:r>
            <a:r>
              <a:rPr lang="en-US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1%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CaCl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indent="-285750"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CaCl2-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0,025</a:t>
            </a:r>
            <a:r>
              <a:rPr lang="en-US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200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175260">
              <a:lnSpc>
                <a:spcPct val="99000"/>
              </a:lnSpc>
              <a:spcBef>
                <a:spcPts val="135"/>
              </a:spcBef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-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декстроза-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0,01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0,25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100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175260">
              <a:lnSpc>
                <a:spcPct val="99000"/>
              </a:lnSpc>
              <a:spcBef>
                <a:spcPts val="135"/>
              </a:spcBef>
              <a:spcAft>
                <a:spcPts val="0"/>
              </a:spcAft>
            </a:pP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кува,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када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охлади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дода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0,4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r>
              <a:rPr lang="en-US" sz="20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10%</a:t>
            </a:r>
            <a:r>
              <a:rPr lang="en-US" sz="2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NaHCO</a:t>
            </a:r>
            <a:r>
              <a:rPr lang="ru-RU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</a:t>
            </a:r>
            <a:r>
              <a:rPr lang="en-US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175260">
              <a:lnSpc>
                <a:spcPct val="99000"/>
              </a:lnSpc>
              <a:spcBef>
                <a:spcPts val="135"/>
              </a:spcBef>
              <a:spcAft>
                <a:spcPts val="0"/>
              </a:spcAft>
            </a:pPr>
            <a:endParaRPr lang="sr-Cyrl-R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R="175260">
              <a:lnSpc>
                <a:spcPct val="99000"/>
              </a:lnSpc>
              <a:spcBef>
                <a:spcPts val="135"/>
              </a:spcBef>
            </a:pP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Овај раствор се кори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сти</a:t>
            </a:r>
            <a:r>
              <a:rPr lang="ru-RU" sz="2000" spc="-1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6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олошким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експериментима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одрже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откуцаји</a:t>
            </a:r>
            <a:r>
              <a:rPr lang="ru-RU" sz="200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хиру</a:t>
            </a:r>
            <a:r>
              <a:rPr lang="ru-RU" sz="2000" spc="15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шки</a:t>
            </a:r>
            <a:r>
              <a:rPr lang="ru-RU" sz="2000" spc="-12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извађеног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sr-Latn-R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рца.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175260">
              <a:lnSpc>
                <a:spcPct val="99000"/>
              </a:lnSpc>
              <a:spcBef>
                <a:spcPts val="135"/>
              </a:spcBef>
            </a:pP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indent="-285750">
              <a:buFontTx/>
              <a:buChar char="-"/>
            </a:pP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indent="-285750">
              <a:buFontTx/>
              <a:buChar char="-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indent="-285750">
              <a:buFontTx/>
              <a:buChar char="-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340485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28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21945-5BC3-460A-807C-2B61172F0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283"/>
            <a:ext cx="8811126" cy="7387388"/>
          </a:xfrm>
        </p:spPr>
        <p:txBody>
          <a:bodyPr>
            <a:normAutofit fontScale="90000"/>
          </a:bodyPr>
          <a:lstStyle/>
          <a:p>
            <a:pPr marL="1284605">
              <a:spcBef>
                <a:spcPts val="0"/>
              </a:spcBef>
              <a:tabLst>
                <a:tab pos="2157095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КОРИШЋЕНИ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ВЕШТАЧКИ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РАСТВОРИ</a:t>
            </a:r>
            <a:r>
              <a:rPr lang="ru-RU" sz="2800" b="1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РЕЦЕПТИ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ЊИХОВО</a:t>
            </a:r>
            <a:r>
              <a:rPr lang="ru-RU" sz="2800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b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•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Тиродов</a:t>
            </a:r>
            <a:r>
              <a:rPr lang="ru-RU" sz="2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Tyrode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b="1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2000" b="1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pH</a:t>
            </a:r>
            <a:r>
              <a:rPr lang="en-US" sz="2000" b="1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7,5-7,8)</a:t>
            </a:r>
            <a:b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NaCl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0,80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KCl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NaHCO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0,10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br>
              <a:rPr lang="sr-Cyrl-R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aCl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 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0,02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MgCl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         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0,01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spc="-9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NaH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</a:t>
            </a:r>
            <a:r>
              <a:rPr lang="en-US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PO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0,005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глукоза          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0,10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</a:t>
            </a:r>
            <a:b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дест.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100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ml</a:t>
            </a:r>
            <a:b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Овај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модификација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Locke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-овог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раствора,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кува;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стерилише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кроз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бактериолошке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јцове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Seitz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филтере;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физиолошким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експериментима,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култури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чувању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испирање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перитонеалне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дупље.</a:t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sr-Cyrl-R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sr-Cyrl-R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7293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AC45C-3A92-40AB-BA80-5DFD5AAC1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ПРИПРЕМА</a:t>
            </a:r>
            <a:r>
              <a:rPr lang="ru-RU" sz="3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СВЕЖИХ</a:t>
            </a:r>
            <a:r>
              <a:rPr lang="ru-RU" sz="3000" b="1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НАТИВНИХ</a:t>
            </a:r>
            <a:r>
              <a:rPr lang="ru-RU" sz="3000" b="1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21000-C9FD-48B4-B1C1-0B5B7B6CF1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40042"/>
            <a:ext cx="5743074" cy="53179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осматра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уситни,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раздвоје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(механичким</a:t>
            </a:r>
            <a:r>
              <a:rPr lang="en-US" sz="2000" spc="4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путем),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скалпелом,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пинцетом,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иглом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...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Bef>
                <a:spcPts val="0"/>
              </a:spcBef>
            </a:pP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богато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ћелијама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(лимфне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жлезде,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слезина,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коштана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срж)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свеже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исечено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лагано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притисне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микроскопско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стакло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где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тога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остаје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његов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отисак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једног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слоја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ћелија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могу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посматрају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метода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-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репликације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(узимања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отисака</a:t>
            </a:r>
            <a:endParaRPr lang="en-US" sz="2000" b="1" spc="-2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R="2854325">
              <a:lnSpc>
                <a:spcPct val="120000"/>
              </a:lnSpc>
              <a:spcBef>
                <a:spcPts val="0"/>
              </a:spcBef>
            </a:pPr>
            <a:endParaRPr lang="en-US" sz="1600" dirty="0">
              <a:latin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35646F-7CD4-4B35-82AF-0171EB2A8D86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621" y="1825625"/>
            <a:ext cx="4030579" cy="435133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BD11FC-AB4A-4963-8A85-E3924A673E4D}"/>
              </a:ext>
            </a:extLst>
          </p:cNvPr>
          <p:cNvSpPr txBox="1"/>
          <p:nvPr/>
        </p:nvSpPr>
        <p:spPr>
          <a:xfrm>
            <a:off x="7555832" y="6211669"/>
            <a:ext cx="3188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375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925" marR="0">
              <a:spcBef>
                <a:spcPts val="1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влажног</a:t>
            </a:r>
            <a:r>
              <a:rPr lang="ru-RU" sz="1800" b="1" spc="-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313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98A1C-8990-4F18-BF3D-D2793EB06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ПРИПРЕМА</a:t>
            </a:r>
            <a:r>
              <a:rPr lang="ru-RU" sz="3000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СВЕЖИХ</a:t>
            </a:r>
            <a:r>
              <a:rPr lang="ru-RU" sz="3000" b="1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НАТИВНИХ</a:t>
            </a:r>
            <a:r>
              <a:rPr lang="ru-RU" sz="3000" b="1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E0E0E-D02D-4948-9BDD-3818D91DD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513095" cy="4351338"/>
          </a:xfrm>
        </p:spPr>
        <p:txBody>
          <a:bodyPr>
            <a:normAutofit lnSpcReduction="10000"/>
          </a:bodyPr>
          <a:lstStyle/>
          <a:p>
            <a:pPr marL="827405" marR="2854325" indent="456565">
              <a:spcBef>
                <a:spcPts val="2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разлику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сувог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где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објекат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без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стављања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течност,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влажни</a:t>
            </a:r>
            <a:r>
              <a:rPr lang="ru-RU" sz="1800" b="1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тако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стави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чега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убацује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материјал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затим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покрива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покровним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стакалцем</a:t>
            </a:r>
            <a:r>
              <a:rPr lang="en-US" sz="1800" spc="15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b="1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Преко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њега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2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</a:t>
            </a:r>
            <a:r>
              <a:rPr lang="ru-RU" sz="1800" spc="6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имерзионог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уља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микроскопира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великим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уве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ћањем.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54D1B25-D7A5-4D43-80C0-A31E47DE57C1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825625"/>
            <a:ext cx="3810000" cy="374499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43ADD8-E11B-4D3C-B10F-A009B42D9D12}"/>
              </a:ext>
            </a:extLst>
          </p:cNvPr>
          <p:cNvSpPr txBox="1"/>
          <p:nvPr/>
        </p:nvSpPr>
        <p:spPr>
          <a:xfrm>
            <a:off x="8076197" y="5570621"/>
            <a:ext cx="3277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375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925" marR="0">
              <a:spcBef>
                <a:spcPts val="1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влажног</a:t>
            </a:r>
            <a:r>
              <a:rPr lang="ru-RU" sz="1800" b="1" spc="-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369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C19B8-608F-4C3C-8B7A-DB2DDD01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Метода</a:t>
            </a:r>
            <a:r>
              <a:rPr lang="ru-RU" sz="44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висеће</a:t>
            </a:r>
            <a:r>
              <a:rPr lang="ru-RU" sz="44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капи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D900B-374E-4A41-8490-A0A8561F69F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" y="2057398"/>
            <a:ext cx="3932237" cy="4608097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9155BC-BC96-47ED-BB22-5E40504F7B89}"/>
              </a:ext>
            </a:extLst>
          </p:cNvPr>
          <p:cNvSpPr txBox="1"/>
          <p:nvPr/>
        </p:nvSpPr>
        <p:spPr>
          <a:xfrm>
            <a:off x="4896853" y="2191057"/>
            <a:ext cx="693018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5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посматрање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кретања,</a:t>
            </a:r>
            <a:r>
              <a:rPr lang="ru-RU" sz="1800" spc="6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разво</a:t>
            </a: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ja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деобе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микроорганизама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en-US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метода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висеће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капи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где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објекат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налази</a:t>
            </a:r>
            <a:r>
              <a:rPr lang="ru-RU" sz="1800" spc="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капи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виси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покровне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</a:t>
            </a:r>
            <a:r>
              <a:rPr lang="en-US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прављење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ових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препарата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потребно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имати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посебну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предметну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удубљењем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око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којег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ставља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лепљив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материјал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(вазелин).</a:t>
            </a:r>
            <a:endParaRPr lang="en-US" sz="1800" spc="2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spc="6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С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ане,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вну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ставља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раствора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7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објектом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посматра.</a:t>
            </a:r>
            <a:endParaRPr lang="en-US" sz="18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Сада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горње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стране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покровну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плочицу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спусти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плочица,</a:t>
            </a:r>
            <a:r>
              <a:rPr lang="ru-RU" sz="1800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тиме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залепи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њу. </a:t>
            </a:r>
            <a:endParaRPr lang="en-US" sz="1800" spc="2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тога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окрену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слепљене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180</a:t>
            </a:r>
            <a:r>
              <a:rPr lang="en-US" sz="18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°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чиме</a:t>
            </a:r>
            <a:r>
              <a:rPr lang="ru-RU" sz="1800" spc="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добије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висећа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кап</a:t>
            </a:r>
            <a:r>
              <a:rPr lang="ru-RU" sz="1800" spc="1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покровну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плочицу</a:t>
            </a:r>
            <a:r>
              <a:rPr lang="ru-RU" sz="1800" spc="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стави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имерзионо</a:t>
            </a:r>
            <a:r>
              <a:rPr lang="ru-RU" sz="1800" spc="-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уље</a:t>
            </a:r>
            <a:r>
              <a:rPr lang="ru-RU" sz="1800" spc="-2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-3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микро-скопира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347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328</TotalTime>
  <Words>1750</Words>
  <Application>Microsoft Office PowerPoint</Application>
  <PresentationFormat>Widescreen</PresentationFormat>
  <Paragraphs>86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Cambria</vt:lpstr>
      <vt:lpstr>Comic Sans MS</vt:lpstr>
      <vt:lpstr>Symbol</vt:lpstr>
      <vt:lpstr>Times New Roman</vt:lpstr>
      <vt:lpstr>Trebuchet MS</vt:lpstr>
      <vt:lpstr>Wingdings 3</vt:lpstr>
      <vt:lpstr>Facet</vt:lpstr>
      <vt:lpstr>PowerPoint Presentation</vt:lpstr>
      <vt:lpstr>PowerPoint Presentation</vt:lpstr>
      <vt:lpstr>НАЈЧЕШЋЕ КОРИШЋЕНИ ВЕШТАЧКИ РАСТВОРИ И РЕЦЕПТИ ЗА ЊИХОВО ПРАВЉЕЊЕ   •   Физиолошки раствор соли NaCl - NaCl              - 0,9 g  - дест. Вода      - до 100 ml Сличан је крвном серуму по саставу соли и осмотском  притиску;  користи  се  у  физиолошким експериментима са изолованим органима, а у клиничкoj пракси у случајu дехидратације и губитка крви.    </vt:lpstr>
      <vt:lpstr>НАЈЧЕШЋЕ КОРИШЋЕНИ ВЕШТАЧКИ РАСТВОРИ И РЕЦЕПТИ ЗА ЊИХОВО ПРАВЉЕЊЕ</vt:lpstr>
      <vt:lpstr>НАЈЧЕШЋЕ КОРИШЋЕНИ ВЕШТАЧКИ РАСТВОРИ И РЕЦЕПТИ ЗА ЊИХОВО ПРАВЉЕЊЕ</vt:lpstr>
      <vt:lpstr>НАЈЧЕШЋЕ КОРИШЋЕНИ ВЕШТАЧКИ РАСТВОРИ И РЕЦЕПТИ ЗА ЊИХОВО ПРАВЉЕЊЕ •   Тиродов (Tyrode) раствор (pH 7,5-7,8)  - NaCl           - 0,80 g  - KCl                    - 0,02 g  - NaHCO3          - 0,10 g    - CaCl2                - 0,02 g  - MgCl2                - 0,01 g  - NaH2PO4        - 0,005 g   - глукоза          - 0,10 g  - дест. вода - 100 ml Овај раствор је модификација Locke-овог раствора, не сме да се кува; стерилише се кроз бактериолошке Сaјцове (Seitz) филтере; користи се у физиолошким експериментима, култури ткива, чувању ткива и за испирање перитонеалне дупље.      </vt:lpstr>
      <vt:lpstr>ПРИПРЕМА СВЕЖИХ НАТИВНИХ ПРЕПАРАТА</vt:lpstr>
      <vt:lpstr>ПРИПРЕМА СВЕЖИХ НАТИВНИХ ПРЕПАРАТА</vt:lpstr>
      <vt:lpstr>Метода висеће капи</vt:lpstr>
      <vt:lpstr>PowerPoint Presentation</vt:lpstr>
      <vt:lpstr>                           ВИТАЛНО БОЈЕЊЕ</vt:lpstr>
      <vt:lpstr>Витално бојење се користи и у клиничкој пракси, на пример у офталмологији за детектовање запаљенских и других промена спољашње површине ока (најчешће коришћене  боје  су  натријум-флуоресцеин,  лизамин  зелено  и  бенгалско  розе),  у хематологији за бојење ретикулоцита, а у епидемиолошким анализама за детекцију паразитских протозоа (нпр. трипанозома) у крви (брза метода са метилен-плавим) </vt:lpstr>
      <vt:lpstr>PowerPoint Presentation</vt:lpstr>
      <vt:lpstr>                                                      БОЈЕ ЗА ВИТАЛНО БОЈЕЊЕ </vt:lpstr>
      <vt:lpstr>Метилен-плаво– за витално бојење нервних влакана, интравенозна апликација,животиња се жртвује, ткиво фиксира (у амонијум-молибдату), калупи у парафин, сече на резове дебљине 90 µm; користи се и за суправитално бојење </vt:lpstr>
      <vt:lpstr>Толуидин-плаво и тонин– за витално бојење ткивних култура</vt:lpstr>
      <vt:lpstr> Брилијант  крезил  плаво  и  крезил  виолет –  за  суправитално  бојење  крвних плочица и ретикулоцита у крвним размазима</vt:lpstr>
      <vt:lpstr>  БОЈЕ ЗА ВИТАЛНО БОЈЕЊЕ</vt:lpstr>
      <vt:lpstr>Прављење трајних препарата– фиксација, дехидратација, калупљење  у  парафину, контрастирање бојом за једро (nuclear fast red).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Maja Sazdanovic</dc:creator>
  <cp:lastModifiedBy>Maja Sazdanovic</cp:lastModifiedBy>
  <cp:revision>53</cp:revision>
  <dcterms:created xsi:type="dcterms:W3CDTF">2023-11-07T15:12:25Z</dcterms:created>
  <dcterms:modified xsi:type="dcterms:W3CDTF">2023-11-29T11:07:30Z</dcterms:modified>
</cp:coreProperties>
</file>